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7" r:id="rId2"/>
  </p:sldMasterIdLst>
  <p:notesMasterIdLst>
    <p:notesMasterId r:id="rId18"/>
  </p:notesMasterIdLst>
  <p:sldIdLst>
    <p:sldId id="256" r:id="rId3"/>
    <p:sldId id="257" r:id="rId4"/>
    <p:sldId id="258" r:id="rId5"/>
    <p:sldId id="259" r:id="rId6"/>
    <p:sldId id="260" r:id="rId7"/>
    <p:sldId id="269" r:id="rId8"/>
    <p:sldId id="270" r:id="rId9"/>
    <p:sldId id="261" r:id="rId10"/>
    <p:sldId id="262" r:id="rId11"/>
    <p:sldId id="263" r:id="rId12"/>
    <p:sldId id="265" r:id="rId13"/>
    <p:sldId id="264" r:id="rId14"/>
    <p:sldId id="266" r:id="rId15"/>
    <p:sldId id="267"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D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78" d="100"/>
          <a:sy n="78" d="100"/>
        </p:scale>
        <p:origin x="77" y="125"/>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7AD4EE-2EBE-4AD8-AA66-426B82D0DCC4}" type="datetimeFigureOut">
              <a:rPr lang="en-US" smtClean="0"/>
              <a:t>4/10/2025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896E57-DC60-4DBA-9EF4-824DE1894B3F}" type="slidenum">
              <a:rPr lang="en-US" smtClean="0"/>
              <a:t>‹#›</a:t>
            </a:fld>
            <a:endParaRPr lang="en-US"/>
          </a:p>
        </p:txBody>
      </p:sp>
    </p:spTree>
    <p:extLst>
      <p:ext uri="{BB962C8B-B14F-4D97-AF65-F5344CB8AC3E}">
        <p14:creationId xmlns:p14="http://schemas.microsoft.com/office/powerpoint/2010/main" val="2692365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a:t>
            </a:r>
          </a:p>
          <a:p>
            <a:pPr marL="171450" indent="-171450">
              <a:buFontTx/>
              <a:buChar char="-"/>
            </a:pPr>
            <a:r>
              <a:rPr lang="en-US" dirty="0"/>
              <a:t>Responded to letter that piqued interest</a:t>
            </a:r>
          </a:p>
          <a:p>
            <a:pPr marL="171450" indent="-171450">
              <a:buFontTx/>
              <a:buChar char="-"/>
            </a:pPr>
            <a:r>
              <a:rPr lang="en-US" dirty="0"/>
              <a:t>Many concerns uncovered</a:t>
            </a:r>
          </a:p>
          <a:p>
            <a:pPr marL="171450" indent="-171450">
              <a:buFontTx/>
              <a:buChar char="-"/>
            </a:pPr>
            <a:r>
              <a:rPr lang="en-US" dirty="0"/>
              <a:t>Can’t cover them all</a:t>
            </a:r>
          </a:p>
          <a:p>
            <a:pPr marL="171450" indent="-171450">
              <a:buFontTx/>
              <a:buChar char="-"/>
            </a:pPr>
            <a:r>
              <a:rPr lang="en-US" dirty="0"/>
              <a:t>Hopefully we’ll make this worth your time</a:t>
            </a:r>
          </a:p>
          <a:p>
            <a:pPr marL="171450" indent="-171450">
              <a:buFontTx/>
              <a:buChar char="-"/>
            </a:pPr>
            <a:r>
              <a:rPr lang="en-US" dirty="0"/>
              <a:t>We ask people to be respectful – ask questions after each slide</a:t>
            </a:r>
          </a:p>
          <a:p>
            <a:endParaRPr lang="en-US" dirty="0"/>
          </a:p>
        </p:txBody>
      </p:sp>
      <p:sp>
        <p:nvSpPr>
          <p:cNvPr id="4" name="Slide Number Placeholder 3"/>
          <p:cNvSpPr>
            <a:spLocks noGrp="1"/>
          </p:cNvSpPr>
          <p:nvPr>
            <p:ph type="sldNum" sz="quarter" idx="5"/>
          </p:nvPr>
        </p:nvSpPr>
        <p:spPr/>
        <p:txBody>
          <a:bodyPr/>
          <a:lstStyle/>
          <a:p>
            <a:fld id="{DB896E57-DC60-4DBA-9EF4-824DE1894B3F}" type="slidenum">
              <a:rPr lang="en-US" smtClean="0"/>
              <a:t>1</a:t>
            </a:fld>
            <a:endParaRPr lang="en-US"/>
          </a:p>
        </p:txBody>
      </p:sp>
    </p:spTree>
    <p:extLst>
      <p:ext uri="{BB962C8B-B14F-4D97-AF65-F5344CB8AC3E}">
        <p14:creationId xmlns:p14="http://schemas.microsoft.com/office/powerpoint/2010/main" val="2821899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Dave does this</a:t>
            </a:r>
          </a:p>
          <a:p>
            <a:r>
              <a:rPr lang="en-US" dirty="0"/>
              <a:t>-Malaise </a:t>
            </a:r>
          </a:p>
          <a:p>
            <a:pPr marL="171450" indent="-171450">
              <a:buFontTx/>
              <a:buChar char="-"/>
            </a:pPr>
            <a:r>
              <a:rPr lang="en-US" dirty="0"/>
              <a:t>I almost didn’t go to conference</a:t>
            </a:r>
          </a:p>
          <a:p>
            <a:pPr marL="171450" indent="-171450">
              <a:buFontTx/>
              <a:buChar char="-"/>
            </a:pPr>
            <a:r>
              <a:rPr lang="en-US" dirty="0"/>
              <a:t>Not surprised to NOT see other leaders</a:t>
            </a:r>
          </a:p>
        </p:txBody>
      </p:sp>
      <p:sp>
        <p:nvSpPr>
          <p:cNvPr id="4" name="Slide Number Placeholder 3"/>
          <p:cNvSpPr>
            <a:spLocks noGrp="1"/>
          </p:cNvSpPr>
          <p:nvPr>
            <p:ph type="sldNum" sz="quarter" idx="5"/>
          </p:nvPr>
        </p:nvSpPr>
        <p:spPr/>
        <p:txBody>
          <a:bodyPr/>
          <a:lstStyle/>
          <a:p>
            <a:fld id="{DB896E57-DC60-4DBA-9EF4-824DE1894B3F}" type="slidenum">
              <a:rPr lang="en-US" smtClean="0"/>
              <a:t>2</a:t>
            </a:fld>
            <a:endParaRPr lang="en-US"/>
          </a:p>
        </p:txBody>
      </p:sp>
    </p:spTree>
    <p:extLst>
      <p:ext uri="{BB962C8B-B14F-4D97-AF65-F5344CB8AC3E}">
        <p14:creationId xmlns:p14="http://schemas.microsoft.com/office/powerpoint/2010/main" val="1382290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Sall Z</a:t>
            </a:r>
          </a:p>
          <a:p>
            <a:r>
              <a:rPr lang="en-US" dirty="0"/>
              <a:t>Last bullet: </a:t>
            </a:r>
            <a:r>
              <a:rPr lang="en-US" b="0" i="0" dirty="0">
                <a:solidFill>
                  <a:srgbClr val="000000"/>
                </a:solidFill>
                <a:effectLst/>
                <a:latin typeface="Century Gothic" panose="020B0502020202020204" pitchFamily="34" charset="0"/>
              </a:rPr>
              <a:t>Along with sexual harassment, there are cases of both public verbal assault and private scolding on multiple leaders by Eduardo because they did not attend his Saturday evening singing performance in the bar. Additionally, Eduardo shouted at Sally in the bar and made public defamatory statements regarding 3 other SNAP members, while appearing intoxicated</a:t>
            </a:r>
            <a:endParaRPr lang="en-US" dirty="0"/>
          </a:p>
        </p:txBody>
      </p:sp>
      <p:sp>
        <p:nvSpPr>
          <p:cNvPr id="4" name="Slide Number Placeholder 3"/>
          <p:cNvSpPr>
            <a:spLocks noGrp="1"/>
          </p:cNvSpPr>
          <p:nvPr>
            <p:ph type="sldNum" sz="quarter" idx="5"/>
          </p:nvPr>
        </p:nvSpPr>
        <p:spPr/>
        <p:txBody>
          <a:bodyPr/>
          <a:lstStyle/>
          <a:p>
            <a:fld id="{DB896E57-DC60-4DBA-9EF4-824DE1894B3F}" type="slidenum">
              <a:rPr lang="en-US" smtClean="0"/>
              <a:t>3</a:t>
            </a:fld>
            <a:endParaRPr lang="en-US"/>
          </a:p>
        </p:txBody>
      </p:sp>
    </p:spTree>
    <p:extLst>
      <p:ext uri="{BB962C8B-B14F-4D97-AF65-F5344CB8AC3E}">
        <p14:creationId xmlns:p14="http://schemas.microsoft.com/office/powerpoint/2010/main" val="3373199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Karen</a:t>
            </a:r>
          </a:p>
        </p:txBody>
      </p:sp>
      <p:sp>
        <p:nvSpPr>
          <p:cNvPr id="4" name="Slide Number Placeholder 3"/>
          <p:cNvSpPr>
            <a:spLocks noGrp="1"/>
          </p:cNvSpPr>
          <p:nvPr>
            <p:ph type="sldNum" sz="quarter" idx="5"/>
          </p:nvPr>
        </p:nvSpPr>
        <p:spPr/>
        <p:txBody>
          <a:bodyPr/>
          <a:lstStyle/>
          <a:p>
            <a:fld id="{DB896E57-DC60-4DBA-9EF4-824DE1894B3F}" type="slidenum">
              <a:rPr lang="en-US" smtClean="0"/>
              <a:t>4</a:t>
            </a:fld>
            <a:endParaRPr lang="en-US"/>
          </a:p>
        </p:txBody>
      </p:sp>
    </p:spTree>
    <p:extLst>
      <p:ext uri="{BB962C8B-B14F-4D97-AF65-F5344CB8AC3E}">
        <p14:creationId xmlns:p14="http://schemas.microsoft.com/office/powerpoint/2010/main" val="2629041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Myra does </a:t>
            </a:r>
            <a:r>
              <a:rPr lang="en-US" dirty="0" err="1"/>
              <a:t>slide.Teresa</a:t>
            </a:r>
            <a:r>
              <a:rPr lang="en-US" dirty="0"/>
              <a:t> tell story</a:t>
            </a:r>
          </a:p>
        </p:txBody>
      </p:sp>
      <p:sp>
        <p:nvSpPr>
          <p:cNvPr id="4" name="Slide Number Placeholder 3"/>
          <p:cNvSpPr>
            <a:spLocks noGrp="1"/>
          </p:cNvSpPr>
          <p:nvPr>
            <p:ph type="sldNum" sz="quarter" idx="5"/>
          </p:nvPr>
        </p:nvSpPr>
        <p:spPr/>
        <p:txBody>
          <a:bodyPr/>
          <a:lstStyle/>
          <a:p>
            <a:fld id="{DB896E57-DC60-4DBA-9EF4-824DE1894B3F}" type="slidenum">
              <a:rPr lang="en-US" smtClean="0"/>
              <a:t>5</a:t>
            </a:fld>
            <a:endParaRPr lang="en-US"/>
          </a:p>
        </p:txBody>
      </p:sp>
    </p:spTree>
    <p:extLst>
      <p:ext uri="{BB962C8B-B14F-4D97-AF65-F5344CB8AC3E}">
        <p14:creationId xmlns:p14="http://schemas.microsoft.com/office/powerpoint/2010/main" val="512161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a:t>
            </a:r>
          </a:p>
        </p:txBody>
      </p:sp>
      <p:sp>
        <p:nvSpPr>
          <p:cNvPr id="4" name="Slide Number Placeholder 3"/>
          <p:cNvSpPr>
            <a:spLocks noGrp="1"/>
          </p:cNvSpPr>
          <p:nvPr>
            <p:ph type="sldNum" sz="quarter" idx="5"/>
          </p:nvPr>
        </p:nvSpPr>
        <p:spPr/>
        <p:txBody>
          <a:bodyPr/>
          <a:lstStyle/>
          <a:p>
            <a:fld id="{DB896E57-DC60-4DBA-9EF4-824DE1894B3F}" type="slidenum">
              <a:rPr lang="en-US" smtClean="0"/>
              <a:t>8</a:t>
            </a:fld>
            <a:endParaRPr lang="en-US"/>
          </a:p>
        </p:txBody>
      </p:sp>
    </p:spTree>
    <p:extLst>
      <p:ext uri="{BB962C8B-B14F-4D97-AF65-F5344CB8AC3E}">
        <p14:creationId xmlns:p14="http://schemas.microsoft.com/office/powerpoint/2010/main" val="2896723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4/10/2025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F86C0-2F66-DA23-4A19-BF43D442DB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07AFB5-AC81-237F-8D48-6FB357D7B7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9FF426-3114-1B12-AF9E-90574DB003F7}"/>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5" name="Footer Placeholder 4">
            <a:extLst>
              <a:ext uri="{FF2B5EF4-FFF2-40B4-BE49-F238E27FC236}">
                <a16:creationId xmlns:a16="http://schemas.microsoft.com/office/drawing/2014/main" id="{7106B042-BE8F-2B0E-B996-BC604F7B8D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94A161-6A1E-CF78-3DE0-B2F8F6226D40}"/>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2267303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74A38-4996-9241-3952-7F8DE3127D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154B4E-0A7F-2E60-300E-9281200266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C1CB4-9F88-9655-C68A-B887646C60A1}"/>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5" name="Footer Placeholder 4">
            <a:extLst>
              <a:ext uri="{FF2B5EF4-FFF2-40B4-BE49-F238E27FC236}">
                <a16:creationId xmlns:a16="http://schemas.microsoft.com/office/drawing/2014/main" id="{2BBCD9B6-359E-4DC3-9AE6-E0D3E120EA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2297A-77D6-B546-14E8-08AE1848B8E5}"/>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37407215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7D4A9-8B58-023F-EB75-298A4FB4BC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E63972-7EC6-17ED-808A-EDB467040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9A8C5F-6750-209F-E18D-0559DA056A84}"/>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5" name="Footer Placeholder 4">
            <a:extLst>
              <a:ext uri="{FF2B5EF4-FFF2-40B4-BE49-F238E27FC236}">
                <a16:creationId xmlns:a16="http://schemas.microsoft.com/office/drawing/2014/main" id="{A86EB123-CA7F-AB52-7393-2CB55936EE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C3D48A-33BB-BA23-3FE1-3957D4DA3016}"/>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17008848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6E13D-F667-C9DC-55D7-6BAC857C98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091C06-FC3A-9A17-6270-B08F94C469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DF654E-64DD-2C23-CB16-2A2DCA79A5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6297DD-2741-DDA8-D8F0-171D2E16F342}"/>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6" name="Footer Placeholder 5">
            <a:extLst>
              <a:ext uri="{FF2B5EF4-FFF2-40B4-BE49-F238E27FC236}">
                <a16:creationId xmlns:a16="http://schemas.microsoft.com/office/drawing/2014/main" id="{0FCFE042-CF44-DB28-8FEE-3B8A1B48FC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7304D3-AD55-3116-0B1D-4311E8912AC6}"/>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1176554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1B97E-C755-36EF-BF33-F80FD63C4E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C42E17-31D6-03D1-635F-31618EFB96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901A62-EED8-3BC1-D304-097CB93FD2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D397A7-FC5A-BC02-84AB-CFB54B6A26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192C0F-422C-7915-2166-D179FD41EA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396181-36CD-C551-FEEE-A202C7714039}"/>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8" name="Footer Placeholder 7">
            <a:extLst>
              <a:ext uri="{FF2B5EF4-FFF2-40B4-BE49-F238E27FC236}">
                <a16:creationId xmlns:a16="http://schemas.microsoft.com/office/drawing/2014/main" id="{BFA6B9CF-EBBC-383D-1921-D35F0E4399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A1F900-99F9-AB6C-A6D9-F5B6105FD7F3}"/>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2951019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CCDE2-C53D-0EFB-0E4B-4364D401B6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0802214-3B43-8437-2F2D-2B8055A91425}"/>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4" name="Footer Placeholder 3">
            <a:extLst>
              <a:ext uri="{FF2B5EF4-FFF2-40B4-BE49-F238E27FC236}">
                <a16:creationId xmlns:a16="http://schemas.microsoft.com/office/drawing/2014/main" id="{B44D5DB3-1189-FDB9-5411-E6B2104219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136591-4072-A058-2C78-B2F5C4918077}"/>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5744221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1E82B7-B282-B774-E3D4-271D02768712}"/>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3" name="Footer Placeholder 2">
            <a:extLst>
              <a:ext uri="{FF2B5EF4-FFF2-40B4-BE49-F238E27FC236}">
                <a16:creationId xmlns:a16="http://schemas.microsoft.com/office/drawing/2014/main" id="{D9195912-1AEB-61CE-0E59-A4394547A1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FACC91-77D7-13E0-9108-CFC09DFD228B}"/>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42946538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31834-A88E-D315-8533-66C979F948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E2E8FA-52CC-DE23-D067-76A81E15CF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728C16-294B-112E-AECB-737E81283F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F2B8B9-1064-7DCF-36FF-4DB805B8A722}"/>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6" name="Footer Placeholder 5">
            <a:extLst>
              <a:ext uri="{FF2B5EF4-FFF2-40B4-BE49-F238E27FC236}">
                <a16:creationId xmlns:a16="http://schemas.microsoft.com/office/drawing/2014/main" id="{CCB38F20-2DDC-733B-9054-79863B7C8B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F0FA7E-C05C-98B3-C1E8-7B2E3F136974}"/>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1458116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959C7-CCE8-3694-FFED-9ADCA1F3E5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6F0EC6-16A2-A533-4507-CA7178339F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F2DA73-6429-5EA4-8622-24EA446EF4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EDD570-5C6F-E02F-F49E-F046F89C5F67}"/>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6" name="Footer Placeholder 5">
            <a:extLst>
              <a:ext uri="{FF2B5EF4-FFF2-40B4-BE49-F238E27FC236}">
                <a16:creationId xmlns:a16="http://schemas.microsoft.com/office/drawing/2014/main" id="{9E3519A7-9A8A-C39D-3363-9B0B285EB0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929C24-2CC4-AAD5-D048-787710743ED7}"/>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37892184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42790-08D5-89BB-92EE-5B081D2489E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8014F4-2AF5-F77F-14FA-D8DF980B46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F0060-C523-7341-BDC0-000F907F2594}"/>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5" name="Footer Placeholder 4">
            <a:extLst>
              <a:ext uri="{FF2B5EF4-FFF2-40B4-BE49-F238E27FC236}">
                <a16:creationId xmlns:a16="http://schemas.microsoft.com/office/drawing/2014/main" id="{23EAC713-D8C1-4966-650C-7ECBA9154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E26117-4709-85EE-B3EA-30D020C40D39}"/>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16631055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60160E-59C1-3335-0C36-2B37D4728D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97C45-62A9-744B-359B-2E4F2E24D7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1A0DC-C651-C610-1485-DA6A198CC627}"/>
              </a:ext>
            </a:extLst>
          </p:cNvPr>
          <p:cNvSpPr>
            <a:spLocks noGrp="1"/>
          </p:cNvSpPr>
          <p:nvPr>
            <p:ph type="dt" sz="half" idx="10"/>
          </p:nvPr>
        </p:nvSpPr>
        <p:spPr/>
        <p:txBody>
          <a:bodyPr/>
          <a:lstStyle/>
          <a:p>
            <a:fld id="{F9D72216-8A4E-4AD4-B0E5-7072329A103C}" type="datetimeFigureOut">
              <a:rPr lang="en-US" smtClean="0"/>
              <a:t>4/10/2025</a:t>
            </a:fld>
            <a:endParaRPr lang="en-US"/>
          </a:p>
        </p:txBody>
      </p:sp>
      <p:sp>
        <p:nvSpPr>
          <p:cNvPr id="5" name="Footer Placeholder 4">
            <a:extLst>
              <a:ext uri="{FF2B5EF4-FFF2-40B4-BE49-F238E27FC236}">
                <a16:creationId xmlns:a16="http://schemas.microsoft.com/office/drawing/2014/main" id="{3D06A94F-0BDE-75AE-05C7-8B91C4E694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DB4EDF-DC70-0435-4599-ADA2E69E7BC8}"/>
              </a:ext>
            </a:extLst>
          </p:cNvPr>
          <p:cNvSpPr>
            <a:spLocks noGrp="1"/>
          </p:cNvSpPr>
          <p:nvPr>
            <p:ph type="sldNum" sz="quarter" idx="12"/>
          </p:nvPr>
        </p:nvSpPr>
        <p:spPr/>
        <p:txBody>
          <a:bodyPr/>
          <a:lstStyle/>
          <a:p>
            <a:fld id="{AB93B292-B121-4874-950B-455DCA6A011A}" type="slidenum">
              <a:rPr lang="en-US" smtClean="0"/>
              <a:t>‹#›</a:t>
            </a:fld>
            <a:endParaRPr lang="en-US"/>
          </a:p>
        </p:txBody>
      </p:sp>
    </p:spTree>
    <p:extLst>
      <p:ext uri="{BB962C8B-B14F-4D97-AF65-F5344CB8AC3E}">
        <p14:creationId xmlns:p14="http://schemas.microsoft.com/office/powerpoint/2010/main" val="184690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4/10/2025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4/10/2025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4/10/2025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3D6E38-3395-D403-323D-3517DE56E3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FDA820-2427-8AB9-6DF0-69ADDEEBAB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FE4952-CFFF-544A-EA6F-8E097D4D67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72216-8A4E-4AD4-B0E5-7072329A103C}" type="datetimeFigureOut">
              <a:rPr lang="en-US" smtClean="0"/>
              <a:t>4/10/2025</a:t>
            </a:fld>
            <a:endParaRPr lang="en-US"/>
          </a:p>
        </p:txBody>
      </p:sp>
      <p:sp>
        <p:nvSpPr>
          <p:cNvPr id="5" name="Footer Placeholder 4">
            <a:extLst>
              <a:ext uri="{FF2B5EF4-FFF2-40B4-BE49-F238E27FC236}">
                <a16:creationId xmlns:a16="http://schemas.microsoft.com/office/drawing/2014/main" id="{B046A077-C665-2044-56BD-F3DC6D5550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E9C6F00-9707-97F6-3EFC-5701A7B00C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93B292-B121-4874-950B-455DCA6A011A}" type="slidenum">
              <a:rPr lang="en-US" smtClean="0"/>
              <a:t>‹#›</a:t>
            </a:fld>
            <a:endParaRPr lang="en-US"/>
          </a:p>
        </p:txBody>
      </p:sp>
    </p:spTree>
    <p:extLst>
      <p:ext uri="{BB962C8B-B14F-4D97-AF65-F5344CB8AC3E}">
        <p14:creationId xmlns:p14="http://schemas.microsoft.com/office/powerpoint/2010/main" val="36383489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A305-6E7D-5A2D-7B2A-270BB5BF660A}"/>
              </a:ext>
            </a:extLst>
          </p:cNvPr>
          <p:cNvSpPr>
            <a:spLocks noGrp="1"/>
          </p:cNvSpPr>
          <p:nvPr>
            <p:ph type="ctrTitle"/>
          </p:nvPr>
        </p:nvSpPr>
        <p:spPr/>
        <p:txBody>
          <a:bodyPr/>
          <a:lstStyle/>
          <a:p>
            <a:r>
              <a:rPr lang="en-US" dirty="0"/>
              <a:t>SNAP Concerns</a:t>
            </a:r>
            <a:br>
              <a:rPr lang="en-US" dirty="0"/>
            </a:br>
            <a:r>
              <a:rPr lang="en-US" dirty="0"/>
              <a:t>SNAP Leaders</a:t>
            </a:r>
            <a:br>
              <a:rPr lang="en-US" dirty="0"/>
            </a:br>
            <a:endParaRPr lang="en-US" dirty="0"/>
          </a:p>
        </p:txBody>
      </p:sp>
    </p:spTree>
    <p:extLst>
      <p:ext uri="{BB962C8B-B14F-4D97-AF65-F5344CB8AC3E}">
        <p14:creationId xmlns:p14="http://schemas.microsoft.com/office/powerpoint/2010/main" val="2884750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E8AF14-F9DB-F339-4A3A-7C055BD882F0}"/>
              </a:ext>
            </a:extLst>
          </p:cNvPr>
          <p:cNvSpPr>
            <a:spLocks noGrp="1"/>
          </p:cNvSpPr>
          <p:nvPr>
            <p:ph type="title"/>
          </p:nvPr>
        </p:nvSpPr>
        <p:spPr/>
        <p:txBody>
          <a:bodyPr/>
          <a:lstStyle/>
          <a:p>
            <a:r>
              <a:rPr lang="en-US" dirty="0"/>
              <a:t>Condescending and vitriolic emails </a:t>
            </a:r>
          </a:p>
        </p:txBody>
      </p:sp>
      <p:sp>
        <p:nvSpPr>
          <p:cNvPr id="6" name="Content Placeholder 2">
            <a:extLst>
              <a:ext uri="{FF2B5EF4-FFF2-40B4-BE49-F238E27FC236}">
                <a16:creationId xmlns:a16="http://schemas.microsoft.com/office/drawing/2014/main" id="{C3F34EE3-1896-2673-C709-C1BD05940D90}"/>
              </a:ext>
            </a:extLst>
          </p:cNvPr>
          <p:cNvSpPr>
            <a:spLocks noGrp="1"/>
          </p:cNvSpPr>
          <p:nvPr>
            <p:ph idx="1"/>
          </p:nvPr>
        </p:nvSpPr>
        <p:spPr/>
        <p:txBody>
          <a:bodyPr>
            <a:normAutofit fontScale="77500" lnSpcReduction="20000"/>
          </a:bodyPr>
          <a:lstStyle/>
          <a:p>
            <a:pPr>
              <a:lnSpc>
                <a:spcPct val="115000"/>
              </a:lnSpc>
            </a:pPr>
            <a:r>
              <a:rPr lang="en-US" dirty="0"/>
              <a:t>The following accusations were made by the treasurer after he received our initial request to meet with the board.  No further emails were sent to the board or him by our group</a:t>
            </a:r>
          </a:p>
          <a:p>
            <a:pPr marL="800100" lvl="2">
              <a:lnSpc>
                <a:spcPct val="115000"/>
              </a:lnSpc>
            </a:pPr>
            <a:r>
              <a:rPr lang="en-US" dirty="0"/>
              <a:t>Demanding that the Group “correct” our original signed letter which should have been accepted as-is by the Board.</a:t>
            </a:r>
          </a:p>
          <a:p>
            <a:pPr marL="800100" lvl="2">
              <a:lnSpc>
                <a:spcPct val="115000"/>
              </a:lnSpc>
            </a:pPr>
            <a:r>
              <a:rPr lang="en-US" dirty="0"/>
              <a:t>Accusing the Group falsely of supporting a dismissed leader’s social media posts offensive to the Board. Assumptions were made about the Group which were reckless and defamatory.</a:t>
            </a:r>
          </a:p>
          <a:p>
            <a:pPr marL="800100" lvl="2">
              <a:lnSpc>
                <a:spcPct val="115000"/>
              </a:lnSpc>
            </a:pPr>
            <a:r>
              <a:rPr lang="en-US" dirty="0"/>
              <a:t>Comparing the Group to those who stood by and let the Nazis kill the Jews.</a:t>
            </a:r>
          </a:p>
          <a:p>
            <a:pPr marL="800100" lvl="2">
              <a:lnSpc>
                <a:spcPct val="115000"/>
              </a:lnSpc>
            </a:pPr>
            <a:r>
              <a:rPr lang="en-US" dirty="0"/>
              <a:t>Comparing the Group directly to the violence of the Ku Klux Klan, </a:t>
            </a:r>
          </a:p>
          <a:p>
            <a:pPr marL="800100" lvl="2">
              <a:lnSpc>
                <a:spcPct val="115000"/>
              </a:lnSpc>
            </a:pPr>
            <a:r>
              <a:rPr lang="en-US" dirty="0"/>
              <a:t>Comparing the Group, to people supporting gun violence. </a:t>
            </a:r>
          </a:p>
          <a:p>
            <a:pPr marL="800100" lvl="2">
              <a:lnSpc>
                <a:spcPct val="115000"/>
              </a:lnSpc>
            </a:pPr>
            <a:r>
              <a:rPr lang="en-US" dirty="0"/>
              <a:t>Threatened us with law-suits that were ridiculous and predicated on assumptions that were unsupportable by facts</a:t>
            </a:r>
          </a:p>
          <a:p>
            <a:pPr marL="800100" lvl="2">
              <a:lnSpc>
                <a:spcPct val="115000"/>
              </a:lnSpc>
            </a:pPr>
            <a:r>
              <a:rPr lang="en-US" dirty="0"/>
              <a:t>Former board members/employees were impugned multiple times</a:t>
            </a:r>
          </a:p>
          <a:p>
            <a:pPr marL="400050" lvl="1">
              <a:lnSpc>
                <a:spcPct val="115000"/>
              </a:lnSpc>
            </a:pPr>
            <a:r>
              <a:rPr lang="en-US" dirty="0"/>
              <a:t>There are many more examples of irresponsible attacks on the group and have been documented</a:t>
            </a:r>
          </a:p>
          <a:p>
            <a:pPr marL="400050" lvl="1">
              <a:lnSpc>
                <a:spcPct val="115000"/>
              </a:lnSpc>
            </a:pPr>
            <a:r>
              <a:rPr lang="en-US" dirty="0"/>
              <a:t>None of the current board members spoke up to condemn these wild accusations. Certainly, the president should have put a stop to it or at least condemned it</a:t>
            </a:r>
          </a:p>
        </p:txBody>
      </p:sp>
    </p:spTree>
    <p:extLst>
      <p:ext uri="{BB962C8B-B14F-4D97-AF65-F5344CB8AC3E}">
        <p14:creationId xmlns:p14="http://schemas.microsoft.com/office/powerpoint/2010/main" val="4044250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8EFAD-DDEB-5D14-B0D2-268F210C0508}"/>
              </a:ext>
            </a:extLst>
          </p:cNvPr>
          <p:cNvSpPr>
            <a:spLocks noGrp="1"/>
          </p:cNvSpPr>
          <p:nvPr>
            <p:ph type="title"/>
          </p:nvPr>
        </p:nvSpPr>
        <p:spPr/>
        <p:txBody>
          <a:bodyPr/>
          <a:lstStyle/>
          <a:p>
            <a:r>
              <a:rPr lang="en-US" dirty="0"/>
              <a:t>Logistical Issues</a:t>
            </a:r>
          </a:p>
        </p:txBody>
      </p:sp>
      <p:sp>
        <p:nvSpPr>
          <p:cNvPr id="3" name="Content Placeholder 2">
            <a:extLst>
              <a:ext uri="{FF2B5EF4-FFF2-40B4-BE49-F238E27FC236}">
                <a16:creationId xmlns:a16="http://schemas.microsoft.com/office/drawing/2014/main" id="{AE96BCAF-54FB-9EE1-2B73-FF2AC58C39A6}"/>
              </a:ext>
            </a:extLst>
          </p:cNvPr>
          <p:cNvSpPr>
            <a:spLocks noGrp="1"/>
          </p:cNvSpPr>
          <p:nvPr>
            <p:ph idx="1"/>
          </p:nvPr>
        </p:nvSpPr>
        <p:spPr/>
        <p:txBody>
          <a:bodyPr>
            <a:normAutofit fontScale="70000" lnSpcReduction="20000"/>
          </a:bodyPr>
          <a:lstStyle/>
          <a:p>
            <a:r>
              <a:rPr lang="en-US" dirty="0"/>
              <a:t>Executive Director position </a:t>
            </a:r>
          </a:p>
          <a:p>
            <a:pPr lvl="1"/>
            <a:r>
              <a:rPr lang="en-US" dirty="0"/>
              <a:t>The executive director position was suddenly vacant and filled temporarily by Shaun – Fine</a:t>
            </a:r>
          </a:p>
          <a:p>
            <a:pPr lvl="1"/>
            <a:r>
              <a:rPr lang="en-US" dirty="0"/>
              <a:t>When question about hiring an XD, Shaun indicated that they needed 3 years salary in the bank before pursuing a replacement – despite the fact that they had a budget line for an XD</a:t>
            </a:r>
          </a:p>
          <a:p>
            <a:pPr lvl="1"/>
            <a:r>
              <a:rPr lang="en-US" dirty="0"/>
              <a:t>Shaun stated he intended to work as both board president and XD for the foreseeable future</a:t>
            </a:r>
          </a:p>
          <a:p>
            <a:pPr lvl="1"/>
            <a:r>
              <a:rPr lang="en-US" dirty="0"/>
              <a:t>When confronted with a bylaw restriction that the XD cannot be related to anyone on the board:</a:t>
            </a:r>
          </a:p>
          <a:p>
            <a:pPr lvl="2"/>
            <a:r>
              <a:rPr lang="en-US" dirty="0"/>
              <a:t>Shaun, without a hint of irony, claimed that he was not related to himself</a:t>
            </a:r>
          </a:p>
          <a:p>
            <a:pPr lvl="2"/>
            <a:r>
              <a:rPr lang="en-US" dirty="0"/>
              <a:t>Dan, the treasurer, simply said that they could unilaterally change the bylaws (this is true but unethical)</a:t>
            </a:r>
          </a:p>
          <a:p>
            <a:r>
              <a:rPr lang="en-US" dirty="0"/>
              <a:t>Help Line – This phone line has been in operation for years and was funded by private individuals</a:t>
            </a:r>
          </a:p>
          <a:p>
            <a:pPr lvl="1"/>
            <a:r>
              <a:rPr lang="en-US" dirty="0"/>
              <a:t>It has been staffed by a group of ‘leaders’ that respond to any calls that come in.  For some leaders it is the only way that they can contribute and feel it is part of their mission.</a:t>
            </a:r>
          </a:p>
          <a:p>
            <a:pPr lvl="1"/>
            <a:r>
              <a:rPr lang="en-US" dirty="0"/>
              <a:t>Unfortunately, the bill was not paid and the line stopped working</a:t>
            </a:r>
          </a:p>
          <a:p>
            <a:pPr lvl="1"/>
            <a:r>
              <a:rPr lang="en-US" dirty="0"/>
              <a:t>This has occurred in the past and was easily fixed by a quick phone call to the benefactors</a:t>
            </a:r>
          </a:p>
          <a:p>
            <a:pPr lvl="1"/>
            <a:r>
              <a:rPr lang="en-US" dirty="0"/>
              <a:t>Shaun reported that he did not know the benefactor (he was told) &amp;  spent months trying to fix it on his own. Including flying to Chicago for 3 days. It is still not back in full operation. Shaun is the only person with access.</a:t>
            </a:r>
          </a:p>
          <a:p>
            <a:pPr lvl="1"/>
            <a:r>
              <a:rPr lang="en-US" dirty="0"/>
              <a:t>Conversations with individuals from other organization reveals that calls to the helpline are not being fielded. Survivors report that they gave up trying to contact SNAP. The mission of SNAP is NOT being fulfilled.</a:t>
            </a:r>
          </a:p>
        </p:txBody>
      </p:sp>
    </p:spTree>
    <p:extLst>
      <p:ext uri="{BB962C8B-B14F-4D97-AF65-F5344CB8AC3E}">
        <p14:creationId xmlns:p14="http://schemas.microsoft.com/office/powerpoint/2010/main" val="4047638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99E7D-D411-C3D3-4ED8-BC3F117A9351}"/>
              </a:ext>
            </a:extLst>
          </p:cNvPr>
          <p:cNvSpPr>
            <a:spLocks noGrp="1"/>
          </p:cNvSpPr>
          <p:nvPr>
            <p:ph type="title"/>
          </p:nvPr>
        </p:nvSpPr>
        <p:spPr/>
        <p:txBody>
          <a:bodyPr/>
          <a:lstStyle/>
          <a:p>
            <a:r>
              <a:rPr lang="en-US" dirty="0"/>
              <a:t>Financial Question</a:t>
            </a:r>
          </a:p>
        </p:txBody>
      </p:sp>
      <p:sp>
        <p:nvSpPr>
          <p:cNvPr id="3" name="Content Placeholder 2">
            <a:extLst>
              <a:ext uri="{FF2B5EF4-FFF2-40B4-BE49-F238E27FC236}">
                <a16:creationId xmlns:a16="http://schemas.microsoft.com/office/drawing/2014/main" id="{20A7209B-B89B-9FE5-A1BC-0C12ECDE5220}"/>
              </a:ext>
            </a:extLst>
          </p:cNvPr>
          <p:cNvSpPr>
            <a:spLocks noGrp="1"/>
          </p:cNvSpPr>
          <p:nvPr>
            <p:ph idx="1"/>
          </p:nvPr>
        </p:nvSpPr>
        <p:spPr/>
        <p:txBody>
          <a:bodyPr>
            <a:normAutofit fontScale="77500" lnSpcReduction="20000"/>
          </a:bodyPr>
          <a:lstStyle/>
          <a:p>
            <a:r>
              <a:rPr lang="en-US" dirty="0"/>
              <a:t>While maintaining a position that SNAP is near financial insolvency, the following actions were taken by the board</a:t>
            </a:r>
          </a:p>
          <a:p>
            <a:pPr lvl="1"/>
            <a:r>
              <a:rPr lang="en-US" dirty="0"/>
              <a:t>They hired a high-priced mediation service to mediate with our group </a:t>
            </a:r>
          </a:p>
          <a:p>
            <a:pPr lvl="2"/>
            <a:r>
              <a:rPr lang="en-US" dirty="0"/>
              <a:t>rather than just schedule a meeting to discuss our issues</a:t>
            </a:r>
          </a:p>
          <a:p>
            <a:pPr lvl="2"/>
            <a:r>
              <a:rPr lang="en-US" dirty="0"/>
              <a:t>The first mediation lasted 4 hours and the board never talked with the group and at the end, declared through the mediators that they would only talk with the 4 ‘ratified’ leaders.  3 of the ‘banned non-leaders’ have been with SNAP for many years</a:t>
            </a:r>
          </a:p>
          <a:p>
            <a:pPr lvl="1"/>
            <a:r>
              <a:rPr lang="en-US" dirty="0"/>
              <a:t>Boondoggle to Rome since the Pope was in critical condition</a:t>
            </a:r>
          </a:p>
          <a:p>
            <a:pPr lvl="2"/>
            <a:r>
              <a:rPr lang="en-US" dirty="0"/>
              <a:t>Board President (Shaun) approved the trip for 3 members, including the Executive Director (Shaun again!)</a:t>
            </a:r>
          </a:p>
          <a:p>
            <a:pPr lvl="2"/>
            <a:r>
              <a:rPr lang="en-US" dirty="0"/>
              <a:t>Planned to stay there until the Pope dies – which could be a long time.</a:t>
            </a:r>
          </a:p>
          <a:p>
            <a:pPr lvl="2"/>
            <a:r>
              <a:rPr lang="en-US" dirty="0"/>
              <a:t>Provided the Vatican with a zero-tolerance policy – where have we seen that movie before. The Vatican has broken every Canon law on child abuse.</a:t>
            </a:r>
          </a:p>
          <a:p>
            <a:r>
              <a:rPr lang="en-US" dirty="0"/>
              <a:t>There seems to be little financial transparency. </a:t>
            </a:r>
          </a:p>
          <a:p>
            <a:pPr lvl="1"/>
            <a:r>
              <a:rPr lang="en-US" dirty="0"/>
              <a:t>When asked for the P&amp;L reports (standard info for non-profits), we were told it is confidential</a:t>
            </a:r>
          </a:p>
          <a:p>
            <a:pPr lvl="1"/>
            <a:r>
              <a:rPr lang="en-US" dirty="0"/>
              <a:t>Informed at the 2024 Leaders’ conference that no conference has ever made money. This flies in disagreement with the 2023 conference ledger prepared and approved by the board and the 2017 financial audit report – both showed moderate profit for the respective years.</a:t>
            </a:r>
          </a:p>
          <a:p>
            <a:endParaRPr lang="en-US" dirty="0"/>
          </a:p>
        </p:txBody>
      </p:sp>
    </p:spTree>
    <p:extLst>
      <p:ext uri="{BB962C8B-B14F-4D97-AF65-F5344CB8AC3E}">
        <p14:creationId xmlns:p14="http://schemas.microsoft.com/office/powerpoint/2010/main" val="2043433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1462F-F33C-2C96-91ED-81ED6DF6BCA2}"/>
              </a:ext>
            </a:extLst>
          </p:cNvPr>
          <p:cNvSpPr>
            <a:spLocks noGrp="1"/>
          </p:cNvSpPr>
          <p:nvPr>
            <p:ph type="title"/>
          </p:nvPr>
        </p:nvSpPr>
        <p:spPr/>
        <p:txBody>
          <a:bodyPr/>
          <a:lstStyle/>
          <a:p>
            <a:r>
              <a:rPr lang="en-US" dirty="0"/>
              <a:t>Other Issues</a:t>
            </a:r>
          </a:p>
        </p:txBody>
      </p:sp>
      <p:sp>
        <p:nvSpPr>
          <p:cNvPr id="3" name="Content Placeholder 2">
            <a:extLst>
              <a:ext uri="{FF2B5EF4-FFF2-40B4-BE49-F238E27FC236}">
                <a16:creationId xmlns:a16="http://schemas.microsoft.com/office/drawing/2014/main" id="{6F277398-3E8F-715B-166F-3F95DDD00C10}"/>
              </a:ext>
            </a:extLst>
          </p:cNvPr>
          <p:cNvSpPr>
            <a:spLocks noGrp="1"/>
          </p:cNvSpPr>
          <p:nvPr>
            <p:ph idx="1"/>
          </p:nvPr>
        </p:nvSpPr>
        <p:spPr/>
        <p:txBody>
          <a:bodyPr>
            <a:normAutofit fontScale="92500" lnSpcReduction="10000"/>
          </a:bodyPr>
          <a:lstStyle/>
          <a:p>
            <a:r>
              <a:rPr lang="en-US" dirty="0"/>
              <a:t>Resignation of Becky Ianni</a:t>
            </a:r>
          </a:p>
          <a:p>
            <a:pPr lvl="1"/>
            <a:r>
              <a:rPr lang="en-US" dirty="0"/>
              <a:t>Becky posted her side of the story which most of us have read</a:t>
            </a:r>
          </a:p>
          <a:p>
            <a:pPr lvl="1"/>
            <a:r>
              <a:rPr lang="en-US" dirty="0"/>
              <a:t>We were told that there is another side to the story but confidentiality forbids board members from talking about it</a:t>
            </a:r>
          </a:p>
          <a:p>
            <a:pPr lvl="1"/>
            <a:r>
              <a:rPr lang="en-US" dirty="0"/>
              <a:t>When informed of this, Becky sent an email to the board releasing them of that requirement</a:t>
            </a:r>
          </a:p>
          <a:p>
            <a:pPr lvl="1"/>
            <a:r>
              <a:rPr lang="en-US" dirty="0"/>
              <a:t>Dan McNevin then accused Becky of not letting the past go.</a:t>
            </a:r>
          </a:p>
          <a:p>
            <a:r>
              <a:rPr lang="en-US" dirty="0"/>
              <a:t>Web site is outdated and included leaders who have long since left SNAP. This was only corrected after our initial letter was sent to SNAP</a:t>
            </a:r>
          </a:p>
          <a:p>
            <a:r>
              <a:rPr lang="en-US" dirty="0"/>
              <a:t>Monthly leaders’ meetings on the East coast are no longer taking place</a:t>
            </a:r>
          </a:p>
          <a:p>
            <a:r>
              <a:rPr lang="en-US" dirty="0"/>
              <a:t>During the open discussion at the leaders’ meeting, no board member was in attendance to record/respond to all of the suggestion being put forth.</a:t>
            </a:r>
          </a:p>
          <a:p>
            <a:endParaRPr lang="en-US" dirty="0"/>
          </a:p>
        </p:txBody>
      </p:sp>
    </p:spTree>
    <p:extLst>
      <p:ext uri="{BB962C8B-B14F-4D97-AF65-F5344CB8AC3E}">
        <p14:creationId xmlns:p14="http://schemas.microsoft.com/office/powerpoint/2010/main" val="2325647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B3C04-E475-7513-23F6-4E17973E1F87}"/>
              </a:ext>
            </a:extLst>
          </p:cNvPr>
          <p:cNvSpPr>
            <a:spLocks noGrp="1"/>
          </p:cNvSpPr>
          <p:nvPr>
            <p:ph type="title"/>
          </p:nvPr>
        </p:nvSpPr>
        <p:spPr/>
        <p:txBody>
          <a:bodyPr/>
          <a:lstStyle/>
          <a:p>
            <a:r>
              <a:rPr lang="en-US" dirty="0"/>
              <a:t>SNAP Business </a:t>
            </a:r>
          </a:p>
        </p:txBody>
      </p:sp>
      <p:sp>
        <p:nvSpPr>
          <p:cNvPr id="3" name="Content Placeholder 2">
            <a:extLst>
              <a:ext uri="{FF2B5EF4-FFF2-40B4-BE49-F238E27FC236}">
                <a16:creationId xmlns:a16="http://schemas.microsoft.com/office/drawing/2014/main" id="{73046864-D4C4-6310-61F8-5A2FFC12E9AA}"/>
              </a:ext>
            </a:extLst>
          </p:cNvPr>
          <p:cNvSpPr>
            <a:spLocks noGrp="1"/>
          </p:cNvSpPr>
          <p:nvPr>
            <p:ph idx="1"/>
          </p:nvPr>
        </p:nvSpPr>
        <p:spPr/>
        <p:txBody>
          <a:bodyPr>
            <a:normAutofit fontScale="92500" lnSpcReduction="20000"/>
          </a:bodyPr>
          <a:lstStyle/>
          <a:p>
            <a:r>
              <a:rPr lang="en-US" dirty="0"/>
              <a:t>Web site is outdated and included leaders who have long since left SNAP. This was only corrected after our initial letter was sent to SNAP</a:t>
            </a:r>
          </a:p>
          <a:p>
            <a:r>
              <a:rPr lang="en-US" dirty="0"/>
              <a:t>During the leaders meeting, Dan McNevin, in reply to a question, unequivocally stated that SNAP’s mission was ONLY to survivors of religious institutional abuse</a:t>
            </a:r>
          </a:p>
          <a:p>
            <a:r>
              <a:rPr lang="en-US" dirty="0"/>
              <a:t>SNAP is significantly misrepresented on </a:t>
            </a:r>
            <a:r>
              <a:rPr lang="en-US" dirty="0" err="1"/>
              <a:t>Guidestar</a:t>
            </a:r>
            <a:endParaRPr lang="en-US" dirty="0"/>
          </a:p>
          <a:p>
            <a:pPr lvl="1"/>
            <a:r>
              <a:rPr lang="en-US" dirty="0"/>
              <a:t>The office positions and employees are at least 3 years old – 10 board members!</a:t>
            </a:r>
          </a:p>
          <a:p>
            <a:pPr lvl="1"/>
            <a:r>
              <a:rPr lang="en-US" dirty="0"/>
              <a:t>Executive director (operations) is independent of board</a:t>
            </a:r>
          </a:p>
          <a:p>
            <a:pPr lvl="1"/>
            <a:r>
              <a:rPr lang="en-US" dirty="0"/>
              <a:t>Mission statement not in line with the bylaws</a:t>
            </a:r>
          </a:p>
          <a:p>
            <a:pPr lvl="1"/>
            <a:r>
              <a:rPr lang="en-US" dirty="0"/>
              <a:t>Indicates that SNAP does peer counseling</a:t>
            </a:r>
          </a:p>
          <a:p>
            <a:pPr lvl="1"/>
            <a:r>
              <a:rPr lang="en-US" dirty="0"/>
              <a:t>Office location in Saint Louis</a:t>
            </a:r>
          </a:p>
          <a:p>
            <a:pPr lvl="1"/>
            <a:r>
              <a:rPr lang="en-US" dirty="0"/>
              <a:t>Claim leaders are trained biannually</a:t>
            </a:r>
          </a:p>
          <a:p>
            <a:pPr lvl="1"/>
            <a:r>
              <a:rPr lang="en-US" b="1" dirty="0"/>
              <a:t>Last audit report is 2019</a:t>
            </a:r>
          </a:p>
          <a:p>
            <a:endParaRPr lang="en-US" dirty="0"/>
          </a:p>
        </p:txBody>
      </p:sp>
    </p:spTree>
    <p:extLst>
      <p:ext uri="{BB962C8B-B14F-4D97-AF65-F5344CB8AC3E}">
        <p14:creationId xmlns:p14="http://schemas.microsoft.com/office/powerpoint/2010/main" val="1432603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BB361-3E7A-23C7-79FA-F192EE213F35}"/>
              </a:ext>
            </a:extLst>
          </p:cNvPr>
          <p:cNvSpPr>
            <a:spLocks noGrp="1"/>
          </p:cNvSpPr>
          <p:nvPr>
            <p:ph type="title"/>
          </p:nvPr>
        </p:nvSpPr>
        <p:spPr/>
        <p:txBody>
          <a:bodyPr/>
          <a:lstStyle/>
          <a:p>
            <a:r>
              <a:rPr lang="en-US" dirty="0"/>
              <a:t>Why are we no longer leaders?</a:t>
            </a:r>
          </a:p>
        </p:txBody>
      </p:sp>
      <p:sp>
        <p:nvSpPr>
          <p:cNvPr id="3" name="Content Placeholder 2">
            <a:extLst>
              <a:ext uri="{FF2B5EF4-FFF2-40B4-BE49-F238E27FC236}">
                <a16:creationId xmlns:a16="http://schemas.microsoft.com/office/drawing/2014/main" id="{029C704B-8EB1-AEC1-7C0D-4A82CF3CCFF3}"/>
              </a:ext>
            </a:extLst>
          </p:cNvPr>
          <p:cNvSpPr>
            <a:spLocks noGrp="1"/>
          </p:cNvSpPr>
          <p:nvPr>
            <p:ph idx="1"/>
          </p:nvPr>
        </p:nvSpPr>
        <p:spPr/>
        <p:txBody>
          <a:bodyPr>
            <a:normAutofit fontScale="70000" lnSpcReduction="20000"/>
          </a:bodyPr>
          <a:lstStyle/>
          <a:p>
            <a:r>
              <a:rPr lang="en-US" dirty="0"/>
              <a:t>According to the bylaws of 5/20: </a:t>
            </a:r>
            <a:r>
              <a:rPr lang="en-US" i="1" dirty="0"/>
              <a:t>“</a:t>
            </a:r>
            <a:r>
              <a:rPr lang="en-US" sz="1800" b="0" i="1" u="none" strike="noStrike" baseline="0" dirty="0">
                <a:latin typeface="Times New Roman" panose="02020603050405020304" pitchFamily="18" charset="0"/>
              </a:rPr>
              <a:t>The assignment of the title Leader is made by resolution of the Board of Directors upon recommendation of the Executive Director of SNAP (Article VII. Executive Director) or other Board Director. Leaders report to the Executive Director who coordinates the day to day activities of SNAP. </a:t>
            </a:r>
          </a:p>
          <a:p>
            <a:r>
              <a:rPr lang="en-US" dirty="0">
                <a:latin typeface="Times New Roman" panose="02020603050405020304" pitchFamily="18" charset="0"/>
              </a:rPr>
              <a:t>When we sent the first letter, one of the early responses from Dan was that we were not all leaders because the board has not properly vetted us according to the </a:t>
            </a:r>
            <a:r>
              <a:rPr lang="en-US" u="sng" dirty="0">
                <a:latin typeface="Times New Roman" panose="02020603050405020304" pitchFamily="18" charset="0"/>
              </a:rPr>
              <a:t>procedures</a:t>
            </a:r>
            <a:r>
              <a:rPr lang="en-US" dirty="0">
                <a:latin typeface="Times New Roman" panose="02020603050405020304" pitchFamily="18" charset="0"/>
              </a:rPr>
              <a:t> in the bylaws.</a:t>
            </a:r>
          </a:p>
          <a:p>
            <a:r>
              <a:rPr lang="en-US" dirty="0">
                <a:latin typeface="Times New Roman" panose="02020603050405020304" pitchFamily="18" charset="0"/>
              </a:rPr>
              <a:t>While we vehemently disagreed with this, it was actually irrelevant – Survivors have concerns</a:t>
            </a:r>
          </a:p>
          <a:p>
            <a:r>
              <a:rPr lang="en-US" dirty="0">
                <a:latin typeface="Times New Roman" panose="02020603050405020304" pitchFamily="18" charset="0"/>
              </a:rPr>
              <a:t>The BOD conveniently ignores the following:</a:t>
            </a:r>
          </a:p>
          <a:p>
            <a:pPr lvl="1"/>
            <a:r>
              <a:rPr lang="en-US" dirty="0">
                <a:latin typeface="Times New Roman" panose="02020603050405020304" pitchFamily="18" charset="0"/>
              </a:rPr>
              <a:t>Most leaders di in fact go through an ‘on-boarding’ process (questionnaire, interview, mentoring &amp; manual)</a:t>
            </a:r>
          </a:p>
          <a:p>
            <a:pPr lvl="1"/>
            <a:r>
              <a:rPr lang="en-US" dirty="0">
                <a:latin typeface="Times New Roman" panose="02020603050405020304" pitchFamily="18" charset="0"/>
              </a:rPr>
              <a:t>Ad-hoc approval was given by the board (previous) when they were recognized as such at conferences or by placing their names on the web site</a:t>
            </a:r>
          </a:p>
          <a:p>
            <a:r>
              <a:rPr lang="en-US" dirty="0">
                <a:latin typeface="Times New Roman" panose="02020603050405020304" pitchFamily="18" charset="0"/>
              </a:rPr>
              <a:t>Some indication that the BOD intends to ‘roll out’ new vetting process that includes background checks.</a:t>
            </a:r>
          </a:p>
          <a:p>
            <a:pPr lvl="1"/>
            <a:r>
              <a:rPr lang="en-US" dirty="0">
                <a:latin typeface="Times New Roman" panose="02020603050405020304" pitchFamily="18" charset="0"/>
              </a:rPr>
              <a:t>They are not willing to discuss this until they complete their roll </a:t>
            </a:r>
            <a:r>
              <a:rPr lang="en-US" dirty="0" err="1">
                <a:latin typeface="Times New Roman" panose="02020603050405020304" pitchFamily="18" charset="0"/>
              </a:rPr>
              <a:t>ot</a:t>
            </a:r>
            <a:endParaRPr lang="en-US" dirty="0">
              <a:latin typeface="Times New Roman" panose="02020603050405020304" pitchFamily="18" charset="0"/>
            </a:endParaRPr>
          </a:p>
          <a:p>
            <a:pPr lvl="1"/>
            <a:r>
              <a:rPr lang="en-US" dirty="0">
                <a:latin typeface="Times New Roman" panose="02020603050405020304" pitchFamily="18" charset="0"/>
              </a:rPr>
              <a:t>Background checks are illegal unless the person consents in writing (emails indicate that they are in violation)</a:t>
            </a:r>
            <a:endParaRPr lang="en-US" dirty="0"/>
          </a:p>
        </p:txBody>
      </p:sp>
    </p:spTree>
    <p:extLst>
      <p:ext uri="{BB962C8B-B14F-4D97-AF65-F5344CB8AC3E}">
        <p14:creationId xmlns:p14="http://schemas.microsoft.com/office/powerpoint/2010/main" val="378639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4069F-3AB6-215C-159E-BEB14A807009}"/>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57E9114E-5E9B-01D8-52DA-4C65EE05815E}"/>
              </a:ext>
            </a:extLst>
          </p:cNvPr>
          <p:cNvSpPr>
            <a:spLocks noGrp="1"/>
          </p:cNvSpPr>
          <p:nvPr>
            <p:ph idx="1"/>
          </p:nvPr>
        </p:nvSpPr>
        <p:spPr/>
        <p:txBody>
          <a:bodyPr>
            <a:normAutofit fontScale="70000" lnSpcReduction="20000"/>
          </a:bodyPr>
          <a:lstStyle/>
          <a:p>
            <a:r>
              <a:rPr lang="en-US" dirty="0"/>
              <a:t>There seems to be a lethargic feeling within SNAP and especially among leaders  which approximately dates to the resignations of Becky Ianni &amp; Zach Hiner.</a:t>
            </a:r>
          </a:p>
          <a:p>
            <a:r>
              <a:rPr lang="en-US" dirty="0"/>
              <a:t>During the 2024 Conference and Leader’s meeting, there were a number of concerns noted by a small group of leaders </a:t>
            </a:r>
          </a:p>
          <a:p>
            <a:r>
              <a:rPr lang="en-US" dirty="0"/>
              <a:t>On two Occasions during the conference, these leaders scheduled a time to meet with Shaun to discuss our concerns. </a:t>
            </a:r>
          </a:p>
          <a:p>
            <a:pPr lvl="1"/>
            <a:r>
              <a:rPr lang="en-US" dirty="0"/>
              <a:t>In both cases Shaun failed to show up and claimed he was too busy.</a:t>
            </a:r>
          </a:p>
          <a:p>
            <a:pPr lvl="1"/>
            <a:r>
              <a:rPr lang="en-US" dirty="0"/>
              <a:t>Following the first no-show, he was seen in the bar buying shots for a number of people</a:t>
            </a:r>
          </a:p>
          <a:p>
            <a:r>
              <a:rPr lang="en-US" dirty="0"/>
              <a:t>Incidences of sexual harassment/impropriety were reported to Shaun and there seems to have been nothing done.</a:t>
            </a:r>
          </a:p>
          <a:p>
            <a:r>
              <a:rPr lang="en-US" dirty="0"/>
              <a:t>In general, the conference had more than a few issues or areas of concern</a:t>
            </a:r>
          </a:p>
          <a:p>
            <a:r>
              <a:rPr lang="en-US" dirty="0"/>
              <a:t>Following the conference, a dozen leaders met to discuss these and other issues and a possible course of action</a:t>
            </a:r>
          </a:p>
          <a:p>
            <a:pPr lvl="1"/>
            <a:r>
              <a:rPr lang="en-US" dirty="0"/>
              <a:t>This group sent a letter to the board stating our concerns and offering ways to assist</a:t>
            </a:r>
          </a:p>
          <a:p>
            <a:pPr lvl="1"/>
            <a:r>
              <a:rPr lang="en-US" dirty="0"/>
              <a:t>For 8 months, this group has been trying to have an ‘audience’ with the board and the board has not just refused to meet with them, but sent condescending, vitriolic and threatening emails </a:t>
            </a:r>
          </a:p>
        </p:txBody>
      </p:sp>
    </p:spTree>
    <p:extLst>
      <p:ext uri="{BB962C8B-B14F-4D97-AF65-F5344CB8AC3E}">
        <p14:creationId xmlns:p14="http://schemas.microsoft.com/office/powerpoint/2010/main" val="2270676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79F6D-4F42-5B2E-1763-A6EDFCC4885E}"/>
              </a:ext>
            </a:extLst>
          </p:cNvPr>
          <p:cNvSpPr>
            <a:spLocks noGrp="1"/>
          </p:cNvSpPr>
          <p:nvPr>
            <p:ph type="title"/>
          </p:nvPr>
        </p:nvSpPr>
        <p:spPr/>
        <p:txBody>
          <a:bodyPr/>
          <a:lstStyle/>
          <a:p>
            <a:r>
              <a:rPr lang="en-US" dirty="0"/>
              <a:t>Concern:  Reports of Sexual harassment</a:t>
            </a:r>
          </a:p>
        </p:txBody>
      </p:sp>
      <p:sp>
        <p:nvSpPr>
          <p:cNvPr id="3" name="Content Placeholder 2">
            <a:extLst>
              <a:ext uri="{FF2B5EF4-FFF2-40B4-BE49-F238E27FC236}">
                <a16:creationId xmlns:a16="http://schemas.microsoft.com/office/drawing/2014/main" id="{690818F5-6664-4270-45DA-772188A193EE}"/>
              </a:ext>
            </a:extLst>
          </p:cNvPr>
          <p:cNvSpPr>
            <a:spLocks noGrp="1"/>
          </p:cNvSpPr>
          <p:nvPr>
            <p:ph idx="1"/>
          </p:nvPr>
        </p:nvSpPr>
        <p:spPr/>
        <p:txBody>
          <a:bodyPr>
            <a:normAutofit fontScale="77500" lnSpcReduction="20000"/>
          </a:bodyPr>
          <a:lstStyle/>
          <a:p>
            <a:r>
              <a:rPr lang="en-US" dirty="0"/>
              <a:t>VP (Eduardo) made sexually suggestive overtures to one of the new attendees while posing for photos</a:t>
            </a:r>
          </a:p>
          <a:p>
            <a:r>
              <a:rPr lang="en-US" dirty="0"/>
              <a:t>During the conference a SNAP ‘member’ reported to board members that they had been sexually harassed by a woman who ‘appeared’ intoxicated</a:t>
            </a:r>
          </a:p>
          <a:p>
            <a:pPr lvl="1"/>
            <a:r>
              <a:rPr lang="en-US" dirty="0"/>
              <a:t>Reported to President (Shaun)  who did nothing</a:t>
            </a:r>
          </a:p>
          <a:p>
            <a:pPr lvl="1"/>
            <a:r>
              <a:rPr lang="en-US" dirty="0"/>
              <a:t>Reported to VP (Eduardo) who claimed it wasn’t a big deal</a:t>
            </a:r>
          </a:p>
          <a:p>
            <a:pPr lvl="1"/>
            <a:r>
              <a:rPr lang="en-US" dirty="0"/>
              <a:t>Shortly after report, same woman was seen at the bar drinking with Eduardo and Shaun at Saturday evening event  </a:t>
            </a:r>
          </a:p>
          <a:p>
            <a:r>
              <a:rPr lang="en-US"/>
              <a:t>Reports </a:t>
            </a:r>
            <a:r>
              <a:rPr lang="en-US" dirty="0"/>
              <a:t>of sexual harassment by the same woman to another survivor was made to Sally Z who has been attempting to pass this along to the board but they have refused to talk to her.</a:t>
            </a:r>
          </a:p>
          <a:p>
            <a:r>
              <a:rPr lang="en-US" dirty="0"/>
              <a:t>During the last 8 months that this group has been attempting to engage the board, they have insisted that any mention of sexual harassment not be part of the agenda</a:t>
            </a:r>
          </a:p>
          <a:p>
            <a:r>
              <a:rPr lang="en-US" dirty="0"/>
              <a:t>Along with sexual harassment, there are cases of </a:t>
            </a:r>
            <a:r>
              <a:rPr lang="en-US" u="sng" dirty="0"/>
              <a:t>public</a:t>
            </a:r>
            <a:r>
              <a:rPr lang="en-US" dirty="0"/>
              <a:t> verbal assault on two leaders by Eduardo because these leaders were not in the bar listening to him sing.</a:t>
            </a:r>
          </a:p>
          <a:p>
            <a:endParaRPr lang="en-US" dirty="0"/>
          </a:p>
        </p:txBody>
      </p:sp>
    </p:spTree>
    <p:extLst>
      <p:ext uri="{BB962C8B-B14F-4D97-AF65-F5344CB8AC3E}">
        <p14:creationId xmlns:p14="http://schemas.microsoft.com/office/powerpoint/2010/main" val="2476441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258BC-B5AD-B8AD-BD6A-94EFCDB71937}"/>
              </a:ext>
            </a:extLst>
          </p:cNvPr>
          <p:cNvSpPr>
            <a:spLocks noGrp="1"/>
          </p:cNvSpPr>
          <p:nvPr>
            <p:ph type="title"/>
          </p:nvPr>
        </p:nvSpPr>
        <p:spPr/>
        <p:txBody>
          <a:bodyPr/>
          <a:lstStyle/>
          <a:p>
            <a:r>
              <a:rPr lang="en-US" dirty="0"/>
              <a:t>Concern: Issues with the conference</a:t>
            </a:r>
          </a:p>
        </p:txBody>
      </p:sp>
      <p:sp>
        <p:nvSpPr>
          <p:cNvPr id="3" name="Content Placeholder 2">
            <a:extLst>
              <a:ext uri="{FF2B5EF4-FFF2-40B4-BE49-F238E27FC236}">
                <a16:creationId xmlns:a16="http://schemas.microsoft.com/office/drawing/2014/main" id="{3D880695-9852-A78D-D3FA-243FEDAAFD83}"/>
              </a:ext>
            </a:extLst>
          </p:cNvPr>
          <p:cNvSpPr>
            <a:spLocks noGrp="1"/>
          </p:cNvSpPr>
          <p:nvPr>
            <p:ph idx="1"/>
          </p:nvPr>
        </p:nvSpPr>
        <p:spPr/>
        <p:txBody>
          <a:bodyPr>
            <a:normAutofit fontScale="92500" lnSpcReduction="20000"/>
          </a:bodyPr>
          <a:lstStyle/>
          <a:p>
            <a:r>
              <a:rPr lang="en-US" dirty="0"/>
              <a:t>The Friday Social (usually ice cream) and Saturday evening entertainment were scheduled in the hotel bar.  </a:t>
            </a:r>
          </a:p>
          <a:p>
            <a:pPr lvl="1"/>
            <a:r>
              <a:rPr lang="en-US" dirty="0"/>
              <a:t>This shows a complete lack of understanding that many survivors are dealing with addictions</a:t>
            </a:r>
          </a:p>
          <a:p>
            <a:r>
              <a:rPr lang="en-US" dirty="0"/>
              <a:t>There were no evaluation forms for any of the breakout sessions or the general conference</a:t>
            </a:r>
          </a:p>
          <a:p>
            <a:r>
              <a:rPr lang="en-US" dirty="0"/>
              <a:t>No support groups were scheduled. These are essential elements at conferences.</a:t>
            </a:r>
          </a:p>
          <a:p>
            <a:pPr lvl="1"/>
            <a:r>
              <a:rPr lang="en-US" dirty="0"/>
              <a:t>There was a ‘group’ support session in the main conference room that was curt short</a:t>
            </a:r>
          </a:p>
          <a:p>
            <a:r>
              <a:rPr lang="en-US" dirty="0"/>
              <a:t>Saturday entertainment did not seem optional</a:t>
            </a:r>
          </a:p>
          <a:p>
            <a:r>
              <a:rPr lang="en-US" dirty="0"/>
              <a:t>Hotel accommodations were questionable (roaches, broken elevator, neighborhood…)</a:t>
            </a:r>
          </a:p>
          <a:p>
            <a:pPr lvl="1"/>
            <a:r>
              <a:rPr lang="en-US" sz="1400" dirty="0"/>
              <a:t>on-line reviews of the hotel would have revealed all of this</a:t>
            </a:r>
          </a:p>
        </p:txBody>
      </p:sp>
    </p:spTree>
    <p:extLst>
      <p:ext uri="{BB962C8B-B14F-4D97-AF65-F5344CB8AC3E}">
        <p14:creationId xmlns:p14="http://schemas.microsoft.com/office/powerpoint/2010/main" val="3391926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23A18-21FE-E62E-855C-EDEAA7A7AA66}"/>
              </a:ext>
            </a:extLst>
          </p:cNvPr>
          <p:cNvSpPr>
            <a:spLocks noGrp="1"/>
          </p:cNvSpPr>
          <p:nvPr>
            <p:ph type="title"/>
          </p:nvPr>
        </p:nvSpPr>
        <p:spPr/>
        <p:txBody>
          <a:bodyPr/>
          <a:lstStyle/>
          <a:p>
            <a:r>
              <a:rPr lang="en-US" dirty="0"/>
              <a:t>Concern: Leader vetting</a:t>
            </a:r>
          </a:p>
        </p:txBody>
      </p:sp>
      <p:sp>
        <p:nvSpPr>
          <p:cNvPr id="3" name="Content Placeholder 2">
            <a:extLst>
              <a:ext uri="{FF2B5EF4-FFF2-40B4-BE49-F238E27FC236}">
                <a16:creationId xmlns:a16="http://schemas.microsoft.com/office/drawing/2014/main" id="{038FFFBA-38A3-20DD-CA43-045F2D4F681D}"/>
              </a:ext>
            </a:extLst>
          </p:cNvPr>
          <p:cNvSpPr>
            <a:spLocks noGrp="1"/>
          </p:cNvSpPr>
          <p:nvPr>
            <p:ph idx="1"/>
          </p:nvPr>
        </p:nvSpPr>
        <p:spPr/>
        <p:txBody>
          <a:bodyPr>
            <a:normAutofit fontScale="85000" lnSpcReduction="20000"/>
          </a:bodyPr>
          <a:lstStyle/>
          <a:p>
            <a:r>
              <a:rPr lang="en-US" dirty="0"/>
              <a:t>During our 8 month saga of trying to engage the board, they arbitrarily decided that any leader who came onboard after May 0f 2020 (date of the latest bylaws) has not been properly vetted and that they are not considered leaders</a:t>
            </a:r>
          </a:p>
          <a:p>
            <a:r>
              <a:rPr lang="en-US" dirty="0"/>
              <a:t>Those in our group that became leaders after the 5/20, were told that they were not welcome to participate in any negotiations with the board</a:t>
            </a:r>
          </a:p>
          <a:p>
            <a:r>
              <a:rPr lang="en-US" dirty="0"/>
              <a:t>Determining that many leaders were not actually leaders raises serious legal and ethical concerns:</a:t>
            </a:r>
          </a:p>
          <a:p>
            <a:pPr lvl="1"/>
            <a:r>
              <a:rPr lang="en-US" dirty="0"/>
              <a:t>Were meetings lead by these unratified leaders sanctioned SNAP support meetings ?</a:t>
            </a:r>
          </a:p>
          <a:p>
            <a:pPr lvl="1"/>
            <a:r>
              <a:rPr lang="en-US" dirty="0"/>
              <a:t>Did these ‘leaders’ misrepresent themselves when holding vigils or engaging with the press?</a:t>
            </a:r>
          </a:p>
          <a:p>
            <a:pPr lvl="1"/>
            <a:r>
              <a:rPr lang="en-US" dirty="0"/>
              <a:t>Why were these ‘leaders’ recognized at conferences and on the SNAP web site as actual Leaders when they were not ?</a:t>
            </a:r>
          </a:p>
          <a:p>
            <a:pPr lvl="1"/>
            <a:r>
              <a:rPr lang="en-US" dirty="0"/>
              <a:t>Why does the current board not recognize the vetting process of the previous board for bringing in new leaders (e.g. questionnaire, interviews, mentoring, leaders manual) ?</a:t>
            </a:r>
          </a:p>
          <a:p>
            <a:pPr lvl="1"/>
            <a:r>
              <a:rPr lang="en-US" dirty="0"/>
              <a:t>Why is the board ‘rolling’ out a new vetting process without any input from the leaders ?</a:t>
            </a:r>
          </a:p>
          <a:p>
            <a:pPr lvl="1"/>
            <a:endParaRPr lang="en-US" dirty="0"/>
          </a:p>
        </p:txBody>
      </p:sp>
    </p:spTree>
    <p:extLst>
      <p:ext uri="{BB962C8B-B14F-4D97-AF65-F5344CB8AC3E}">
        <p14:creationId xmlns:p14="http://schemas.microsoft.com/office/powerpoint/2010/main" val="652312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BCF15-EEDF-22BE-B8D1-AF1C7FA19D35}"/>
              </a:ext>
            </a:extLst>
          </p:cNvPr>
          <p:cNvSpPr>
            <a:spLocks noGrp="1"/>
          </p:cNvSpPr>
          <p:nvPr>
            <p:ph type="title"/>
          </p:nvPr>
        </p:nvSpPr>
        <p:spPr/>
        <p:txBody>
          <a:bodyPr/>
          <a:lstStyle/>
          <a:p>
            <a:r>
              <a:rPr lang="en-US" dirty="0"/>
              <a:t>History – Significantly abbreviated</a:t>
            </a:r>
          </a:p>
        </p:txBody>
      </p:sp>
      <p:sp>
        <p:nvSpPr>
          <p:cNvPr id="4" name="Content Placeholder 3">
            <a:extLst>
              <a:ext uri="{FF2B5EF4-FFF2-40B4-BE49-F238E27FC236}">
                <a16:creationId xmlns:a16="http://schemas.microsoft.com/office/drawing/2014/main" id="{5A2F2DFB-3289-4994-7F03-67E231CE68E8}"/>
              </a:ext>
            </a:extLst>
          </p:cNvPr>
          <p:cNvSpPr>
            <a:spLocks noGrp="1"/>
          </p:cNvSpPr>
          <p:nvPr>
            <p:ph idx="1"/>
          </p:nvPr>
        </p:nvSpPr>
        <p:spPr>
          <a:xfrm>
            <a:off x="307549" y="1375879"/>
            <a:ext cx="11576901" cy="5317151"/>
          </a:xfrm>
        </p:spPr>
        <p:txBody>
          <a:bodyPr>
            <a:normAutofit fontScale="62500" lnSpcReduction="20000"/>
          </a:bodyPr>
          <a:lstStyle/>
          <a:p>
            <a:r>
              <a:rPr lang="en-US" dirty="0"/>
              <a:t>8/15-18   SNAP Conference in Houston. Multiple concerns.</a:t>
            </a:r>
          </a:p>
          <a:p>
            <a:r>
              <a:rPr lang="en-US" dirty="0"/>
              <a:t>8/20 Working Group begins to form to collect info &amp; plan course</a:t>
            </a:r>
          </a:p>
          <a:p>
            <a:r>
              <a:rPr lang="en-US" dirty="0"/>
              <a:t>9/18 Letter sent to BOD. Quick response from Shaun &amp; Dan. Multiple emails from Dan disparaging group and letter. Insists we email him individually. States most of us are not leaders </a:t>
            </a:r>
            <a:r>
              <a:rPr lang="en-US" dirty="0" err="1"/>
              <a:t>bc</a:t>
            </a:r>
            <a:r>
              <a:rPr lang="en-US" dirty="0"/>
              <a:t> we are not properly vetted.</a:t>
            </a:r>
          </a:p>
          <a:p>
            <a:r>
              <a:rPr lang="en-US" dirty="0"/>
              <a:t>9/24 – 10/30 Shaun can’t meet until late Oct. Shaun’s brother dies.</a:t>
            </a:r>
          </a:p>
          <a:p>
            <a:r>
              <a:rPr lang="en-US" dirty="0"/>
              <a:t> 10/26 Shaun &amp; Dan ask for agenda – it is in the original letter of 9/18.</a:t>
            </a:r>
          </a:p>
          <a:p>
            <a:r>
              <a:rPr lang="en-US" dirty="0"/>
              <a:t>Dan begins series of emails – accuse us of encouraging Curtis’s abusive behavior, KKK, Nazi’s, Gun violence, threatens legal action.</a:t>
            </a:r>
          </a:p>
          <a:p>
            <a:r>
              <a:rPr lang="en-US" dirty="0"/>
              <a:t>11/20 Attempted meeting between Shaun &amp; Dave. Shaun sends agenda 1 minute prior to start of meeting. Insists we follow it. Useless!</a:t>
            </a:r>
          </a:p>
          <a:p>
            <a:r>
              <a:rPr lang="en-US" dirty="0"/>
              <a:t>12/17 meeting between Shaun &amp; Dave. Discuss issue that ED cannot be related to board members. Shaun insists he is not related to himself.</a:t>
            </a:r>
          </a:p>
          <a:p>
            <a:r>
              <a:rPr lang="en-US" dirty="0"/>
              <a:t>12/20 Dan email stating the BOD can change Bylaws to suit their needs</a:t>
            </a:r>
          </a:p>
          <a:p>
            <a:r>
              <a:rPr lang="en-US" dirty="0"/>
              <a:t>1/21 – 2/3  Shaun engages professional mediator</a:t>
            </a:r>
          </a:p>
          <a:p>
            <a:r>
              <a:rPr lang="en-US" dirty="0"/>
              <a:t>3/1 First of two 4-hour mediation sessions. BOD stays in breakout room by themselves for 3 hours. We finally get word that they will only meet with 4 members </a:t>
            </a:r>
            <a:r>
              <a:rPr lang="en-US" dirty="0" err="1"/>
              <a:t>bc</a:t>
            </a:r>
            <a:r>
              <a:rPr lang="en-US" dirty="0"/>
              <a:t> the others had not been properly vetted per Bylaw process (Bylaw has no process for vetting). Dan had actually emailed Frank prior to meeting – ‘looking forward to meeting with you’</a:t>
            </a:r>
          </a:p>
          <a:p>
            <a:r>
              <a:rPr lang="en-US" dirty="0"/>
              <a:t>3/5 email from Dan attempts to rationalize why there was exclusion – He, Dan had never spoken to them, they never went through ratification process (wrong), had not signed leader’s manual (wrong).</a:t>
            </a:r>
          </a:p>
        </p:txBody>
      </p:sp>
    </p:spTree>
    <p:extLst>
      <p:ext uri="{BB962C8B-B14F-4D97-AF65-F5344CB8AC3E}">
        <p14:creationId xmlns:p14="http://schemas.microsoft.com/office/powerpoint/2010/main" val="3987900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7539C-FAA3-93BB-6B5A-7B55951DA71C}"/>
              </a:ext>
            </a:extLst>
          </p:cNvPr>
          <p:cNvSpPr>
            <a:spLocks noGrp="1"/>
          </p:cNvSpPr>
          <p:nvPr>
            <p:ph type="title"/>
          </p:nvPr>
        </p:nvSpPr>
        <p:spPr>
          <a:xfrm>
            <a:off x="823912" y="0"/>
            <a:ext cx="10515600" cy="1325563"/>
          </a:xfrm>
        </p:spPr>
        <p:txBody>
          <a:bodyPr/>
          <a:lstStyle/>
          <a:p>
            <a:r>
              <a:rPr lang="en-US" dirty="0"/>
              <a:t>Recent letter from BOD</a:t>
            </a:r>
          </a:p>
        </p:txBody>
      </p:sp>
      <p:sp>
        <p:nvSpPr>
          <p:cNvPr id="5" name="Text Placeholder 4">
            <a:extLst>
              <a:ext uri="{FF2B5EF4-FFF2-40B4-BE49-F238E27FC236}">
                <a16:creationId xmlns:a16="http://schemas.microsoft.com/office/drawing/2014/main" id="{A52CFB7A-1619-F2D6-8141-372F17D022E7}"/>
              </a:ext>
            </a:extLst>
          </p:cNvPr>
          <p:cNvSpPr>
            <a:spLocks noGrp="1"/>
          </p:cNvSpPr>
          <p:nvPr>
            <p:ph type="body" idx="1"/>
          </p:nvPr>
        </p:nvSpPr>
        <p:spPr>
          <a:xfrm>
            <a:off x="836612" y="886288"/>
            <a:ext cx="5157787" cy="823912"/>
          </a:xfrm>
        </p:spPr>
        <p:txBody>
          <a:bodyPr/>
          <a:lstStyle/>
          <a:p>
            <a:r>
              <a:rPr lang="en-US" dirty="0"/>
              <a:t>Letter Statements	</a:t>
            </a:r>
          </a:p>
        </p:txBody>
      </p:sp>
      <p:sp>
        <p:nvSpPr>
          <p:cNvPr id="6" name="Content Placeholder 5">
            <a:extLst>
              <a:ext uri="{FF2B5EF4-FFF2-40B4-BE49-F238E27FC236}">
                <a16:creationId xmlns:a16="http://schemas.microsoft.com/office/drawing/2014/main" id="{0905E5EF-70EC-8585-EFCA-B761D5D52504}"/>
              </a:ext>
            </a:extLst>
          </p:cNvPr>
          <p:cNvSpPr>
            <a:spLocks noGrp="1"/>
          </p:cNvSpPr>
          <p:nvPr>
            <p:ph sz="half" idx="2"/>
          </p:nvPr>
        </p:nvSpPr>
        <p:spPr>
          <a:xfrm>
            <a:off x="230188" y="1818967"/>
            <a:ext cx="5157787" cy="4370695"/>
          </a:xfrm>
        </p:spPr>
        <p:txBody>
          <a:bodyPr>
            <a:normAutofit fontScale="85000" lnSpcReduction="20000"/>
          </a:bodyPr>
          <a:lstStyle/>
          <a:p>
            <a:r>
              <a:rPr lang="en-US" dirty="0"/>
              <a:t>Board engaged CCR</a:t>
            </a:r>
          </a:p>
          <a:p>
            <a:r>
              <a:rPr lang="en-US" dirty="0"/>
              <a:t>First discussion on 3/31</a:t>
            </a:r>
          </a:p>
          <a:p>
            <a:r>
              <a:rPr lang="en-US" dirty="0"/>
              <a:t>Worked during session</a:t>
            </a:r>
          </a:p>
          <a:p>
            <a:r>
              <a:rPr lang="en-US" dirty="0"/>
              <a:t>Expect to finalize agenda</a:t>
            </a:r>
          </a:p>
          <a:p>
            <a:r>
              <a:rPr lang="en-US" dirty="0"/>
              <a:t>No Bylaw changes</a:t>
            </a:r>
          </a:p>
          <a:p>
            <a:r>
              <a:rPr lang="en-US" dirty="0"/>
              <a:t>Leader declaration in conflict with Bylaws</a:t>
            </a:r>
          </a:p>
          <a:p>
            <a:r>
              <a:rPr lang="en-US" dirty="0"/>
              <a:t>Clarify their status</a:t>
            </a:r>
          </a:p>
          <a:p>
            <a:r>
              <a:rPr lang="en-US" dirty="0"/>
              <a:t>Next mediation in May</a:t>
            </a:r>
          </a:p>
        </p:txBody>
      </p:sp>
      <p:sp>
        <p:nvSpPr>
          <p:cNvPr id="7" name="Text Placeholder 6">
            <a:extLst>
              <a:ext uri="{FF2B5EF4-FFF2-40B4-BE49-F238E27FC236}">
                <a16:creationId xmlns:a16="http://schemas.microsoft.com/office/drawing/2014/main" id="{5FF2B088-AC8B-DCA8-C523-5B1C3ED0BD95}"/>
              </a:ext>
            </a:extLst>
          </p:cNvPr>
          <p:cNvSpPr>
            <a:spLocks noGrp="1"/>
          </p:cNvSpPr>
          <p:nvPr>
            <p:ph type="body" sz="quarter" idx="3"/>
          </p:nvPr>
        </p:nvSpPr>
        <p:spPr>
          <a:xfrm>
            <a:off x="6169024" y="886288"/>
            <a:ext cx="5183188" cy="823912"/>
          </a:xfrm>
        </p:spPr>
        <p:txBody>
          <a:bodyPr/>
          <a:lstStyle/>
          <a:p>
            <a:r>
              <a:rPr lang="en-US" dirty="0"/>
              <a:t>Fact</a:t>
            </a:r>
          </a:p>
        </p:txBody>
      </p:sp>
      <p:sp>
        <p:nvSpPr>
          <p:cNvPr id="8" name="Content Placeholder 7">
            <a:extLst>
              <a:ext uri="{FF2B5EF4-FFF2-40B4-BE49-F238E27FC236}">
                <a16:creationId xmlns:a16="http://schemas.microsoft.com/office/drawing/2014/main" id="{351B0272-5BA2-B7C6-87F9-8C895EFBF4E5}"/>
              </a:ext>
            </a:extLst>
          </p:cNvPr>
          <p:cNvSpPr>
            <a:spLocks noGrp="1"/>
          </p:cNvSpPr>
          <p:nvPr>
            <p:ph sz="quarter" idx="4"/>
          </p:nvPr>
        </p:nvSpPr>
        <p:spPr>
          <a:xfrm>
            <a:off x="5240594" y="1818968"/>
            <a:ext cx="6951406" cy="4370695"/>
          </a:xfrm>
        </p:spPr>
        <p:txBody>
          <a:bodyPr>
            <a:normAutofit fontScale="85000" lnSpcReduction="20000"/>
          </a:bodyPr>
          <a:lstStyle/>
          <a:p>
            <a:r>
              <a:rPr lang="en-US" dirty="0"/>
              <a:t>No need to engage CCR if they had only met with us.</a:t>
            </a:r>
          </a:p>
          <a:p>
            <a:r>
              <a:rPr lang="en-US" dirty="0"/>
              <a:t>No discussion on 3/31. After 3 hours of waiting, BOD refused to meet.</a:t>
            </a:r>
          </a:p>
          <a:p>
            <a:r>
              <a:rPr lang="en-US" b="1" dirty="0"/>
              <a:t>8 Members of our group were forbidden from participating in discussion (not ratified)</a:t>
            </a:r>
          </a:p>
          <a:p>
            <a:r>
              <a:rPr lang="en-US" dirty="0"/>
              <a:t>Board is making their own agenda and dismissing ours</a:t>
            </a:r>
          </a:p>
          <a:p>
            <a:r>
              <a:rPr lang="en-US" dirty="0"/>
              <a:t>Email from Board suggests they might change Bylaws</a:t>
            </a:r>
          </a:p>
          <a:p>
            <a:r>
              <a:rPr lang="en-US" sz="2200" b="0" i="1" u="none" strike="noStrike" baseline="0" dirty="0">
                <a:latin typeface="Times New Roman" panose="02020603050405020304" pitchFamily="18" charset="0"/>
              </a:rPr>
              <a:t>“The assignment of the title Leader is made by resolution of the Board of Directors…”</a:t>
            </a:r>
          </a:p>
          <a:p>
            <a:r>
              <a:rPr lang="en-US" dirty="0"/>
              <a:t>No further mediation has been confirmed (date and agenda unsettled by BOD)</a:t>
            </a:r>
          </a:p>
        </p:txBody>
      </p:sp>
    </p:spTree>
    <p:extLst>
      <p:ext uri="{BB962C8B-B14F-4D97-AF65-F5344CB8AC3E}">
        <p14:creationId xmlns:p14="http://schemas.microsoft.com/office/powerpoint/2010/main" val="1189219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6C63A-0F04-58C1-3807-4A898115DCC2}"/>
              </a:ext>
            </a:extLst>
          </p:cNvPr>
          <p:cNvSpPr>
            <a:spLocks noGrp="1"/>
          </p:cNvSpPr>
          <p:nvPr>
            <p:ph type="title"/>
          </p:nvPr>
        </p:nvSpPr>
        <p:spPr/>
        <p:txBody>
          <a:bodyPr/>
          <a:lstStyle/>
          <a:p>
            <a:r>
              <a:rPr lang="en-US" dirty="0"/>
              <a:t>Path Forward</a:t>
            </a:r>
          </a:p>
        </p:txBody>
      </p:sp>
      <p:sp>
        <p:nvSpPr>
          <p:cNvPr id="3" name="Content Placeholder 2">
            <a:extLst>
              <a:ext uri="{FF2B5EF4-FFF2-40B4-BE49-F238E27FC236}">
                <a16:creationId xmlns:a16="http://schemas.microsoft.com/office/drawing/2014/main" id="{2C27FA4B-2132-F20C-8DEE-1BDF9D8AB592}"/>
              </a:ext>
            </a:extLst>
          </p:cNvPr>
          <p:cNvSpPr>
            <a:spLocks noGrp="1"/>
          </p:cNvSpPr>
          <p:nvPr>
            <p:ph idx="1"/>
          </p:nvPr>
        </p:nvSpPr>
        <p:spPr/>
        <p:txBody>
          <a:bodyPr>
            <a:normAutofit fontScale="77500" lnSpcReduction="20000"/>
          </a:bodyPr>
          <a:lstStyle/>
          <a:p>
            <a:r>
              <a:rPr lang="en-US" dirty="0"/>
              <a:t>We believe that the current SNAP leadership (president, vice president &amp; treasurer) is not acting in the best interest of the organization</a:t>
            </a:r>
          </a:p>
          <a:p>
            <a:pPr lvl="1"/>
            <a:r>
              <a:rPr lang="en-US" dirty="0"/>
              <a:t>They have refused to talk with some of the most active SNAP leaders in the organization</a:t>
            </a:r>
          </a:p>
          <a:p>
            <a:pPr lvl="1"/>
            <a:r>
              <a:rPr lang="en-US" dirty="0"/>
              <a:t>They have arbitrarily determined that some of these leaders are not proper leaders and are not worth engaging in any discussion with them</a:t>
            </a:r>
          </a:p>
          <a:p>
            <a:r>
              <a:rPr lang="en-US" dirty="0"/>
              <a:t>We are concerned for the health and well being of this organization that we love and, for some of us, has saved our lives</a:t>
            </a:r>
          </a:p>
          <a:p>
            <a:r>
              <a:rPr lang="en-US" dirty="0"/>
              <a:t>To that end, we believe it is imperative that you write to each member of the board and make the following assertions:</a:t>
            </a:r>
          </a:p>
          <a:p>
            <a:pPr lvl="1"/>
            <a:r>
              <a:rPr lang="en-US" dirty="0"/>
              <a:t>When SNAP has declared someone to be a leader at a conference or on the website, that is sufficient for them to be a leader</a:t>
            </a:r>
          </a:p>
          <a:p>
            <a:pPr lvl="1"/>
            <a:r>
              <a:rPr lang="en-US" dirty="0"/>
              <a:t>The board must listen openly and honestly to all leaders and survivors</a:t>
            </a:r>
          </a:p>
          <a:p>
            <a:pPr lvl="1"/>
            <a:r>
              <a:rPr lang="en-US" dirty="0"/>
              <a:t>The board should not negate the certification of leaders by previous boards</a:t>
            </a:r>
          </a:p>
          <a:p>
            <a:pPr lvl="1"/>
            <a:r>
              <a:rPr lang="en-US" dirty="0"/>
              <a:t>The board must investigate all allegations of sexual abuse/harassment within the SNAP ranks </a:t>
            </a:r>
          </a:p>
          <a:p>
            <a:pPr lvl="1"/>
            <a:r>
              <a:rPr lang="en-US" dirty="0"/>
              <a:t>The current board leadership should consider resigning if they are unable/unwilling to engage with SNAP leaders – including those onboarded after 5/20</a:t>
            </a:r>
          </a:p>
          <a:p>
            <a:pPr lvl="1"/>
            <a:endParaRPr lang="en-US" dirty="0"/>
          </a:p>
        </p:txBody>
      </p:sp>
    </p:spTree>
    <p:extLst>
      <p:ext uri="{BB962C8B-B14F-4D97-AF65-F5344CB8AC3E}">
        <p14:creationId xmlns:p14="http://schemas.microsoft.com/office/powerpoint/2010/main" val="2025755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F9528B-FDB1-6E4C-F1EF-267CD0A0E883}"/>
              </a:ext>
            </a:extLst>
          </p:cNvPr>
          <p:cNvSpPr>
            <a:spLocks noGrp="1"/>
          </p:cNvSpPr>
          <p:nvPr>
            <p:ph type="title"/>
          </p:nvPr>
        </p:nvSpPr>
        <p:spPr/>
        <p:txBody>
          <a:bodyPr/>
          <a:lstStyle/>
          <a:p>
            <a:r>
              <a:rPr lang="en-US" dirty="0"/>
              <a:t>Backup – Further concerns</a:t>
            </a:r>
          </a:p>
        </p:txBody>
      </p:sp>
    </p:spTree>
    <p:extLst>
      <p:ext uri="{BB962C8B-B14F-4D97-AF65-F5344CB8AC3E}">
        <p14:creationId xmlns:p14="http://schemas.microsoft.com/office/powerpoint/2010/main" val="4054030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23272</TotalTime>
  <Words>2694</Words>
  <Application>Microsoft Office PowerPoint</Application>
  <PresentationFormat>Widescreen</PresentationFormat>
  <Paragraphs>170</Paragraphs>
  <Slides>15</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Century Gothic</vt:lpstr>
      <vt:lpstr>Times New Roman</vt:lpstr>
      <vt:lpstr>Wingdings 2</vt:lpstr>
      <vt:lpstr>Quotable</vt:lpstr>
      <vt:lpstr>Office Theme</vt:lpstr>
      <vt:lpstr>SNAP Concerns SNAP Leaders </vt:lpstr>
      <vt:lpstr>Background</vt:lpstr>
      <vt:lpstr>Concern:  Reports of Sexual harassment</vt:lpstr>
      <vt:lpstr>Concern: Issues with the conference</vt:lpstr>
      <vt:lpstr>Concern: Leader vetting</vt:lpstr>
      <vt:lpstr>History – Significantly abbreviated</vt:lpstr>
      <vt:lpstr>Recent letter from BOD</vt:lpstr>
      <vt:lpstr>Path Forward</vt:lpstr>
      <vt:lpstr>Backup – Further concerns</vt:lpstr>
      <vt:lpstr>Condescending and vitriolic emails </vt:lpstr>
      <vt:lpstr>Logistical Issues</vt:lpstr>
      <vt:lpstr>Financial Question</vt:lpstr>
      <vt:lpstr>Other Issues</vt:lpstr>
      <vt:lpstr>SNAP Business </vt:lpstr>
      <vt:lpstr>Why are we no longer leaders?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David Lorenz</dc:creator>
  <cp:lastModifiedBy>David Lorenz</cp:lastModifiedBy>
  <cp:revision>22</cp:revision>
  <dcterms:created xsi:type="dcterms:W3CDTF">2025-03-20T13:56:09Z</dcterms:created>
  <dcterms:modified xsi:type="dcterms:W3CDTF">2025-04-14T00:50:06Z</dcterms:modified>
</cp:coreProperties>
</file>